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6"/>
  </p:notesMasterIdLst>
  <p:handoutMasterIdLst>
    <p:handoutMasterId r:id="rId27"/>
  </p:handoutMasterIdLst>
  <p:sldIdLst>
    <p:sldId id="446" r:id="rId2"/>
    <p:sldId id="447" r:id="rId3"/>
    <p:sldId id="456" r:id="rId4"/>
    <p:sldId id="457" r:id="rId5"/>
    <p:sldId id="475" r:id="rId6"/>
    <p:sldId id="458" r:id="rId7"/>
    <p:sldId id="481" r:id="rId8"/>
    <p:sldId id="480" r:id="rId9"/>
    <p:sldId id="489" r:id="rId10"/>
    <p:sldId id="490" r:id="rId11"/>
    <p:sldId id="491" r:id="rId12"/>
    <p:sldId id="493" r:id="rId13"/>
    <p:sldId id="492" r:id="rId14"/>
    <p:sldId id="476" r:id="rId15"/>
    <p:sldId id="488" r:id="rId16"/>
    <p:sldId id="477" r:id="rId17"/>
    <p:sldId id="482" r:id="rId18"/>
    <p:sldId id="478" r:id="rId19"/>
    <p:sldId id="483" r:id="rId20"/>
    <p:sldId id="484" r:id="rId21"/>
    <p:sldId id="485" r:id="rId22"/>
    <p:sldId id="486" r:id="rId23"/>
    <p:sldId id="487" r:id="rId24"/>
    <p:sldId id="479" r:id="rId25"/>
  </p:sldIdLst>
  <p:sldSz cx="10688638" cy="756285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025"/>
    <a:srgbClr val="006600"/>
    <a:srgbClr val="339933"/>
    <a:srgbClr val="774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8" autoAdjust="0"/>
    <p:restoredTop sz="94660"/>
  </p:normalViewPr>
  <p:slideViewPr>
    <p:cSldViewPr>
      <p:cViewPr>
        <p:scale>
          <a:sx n="100" d="100"/>
          <a:sy n="100" d="100"/>
        </p:scale>
        <p:origin x="-1386" y="-102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858" cy="495795"/>
          </a:xfrm>
          <a:prstGeom prst="rect">
            <a:avLst/>
          </a:prstGeom>
          <a:noFill/>
          <a:ln>
            <a:noFill/>
          </a:ln>
        </p:spPr>
        <p:txBody>
          <a:bodyPr vert="horz" wrap="square" lIns="88221" tIns="44111" rIns="88221" bIns="44111" anchor="t" anchorCtr="0" compatLnSpc="1"/>
          <a:lstStyle/>
          <a:p>
            <a:pPr defTabSz="433449" hangingPunct="0">
              <a:lnSpc>
                <a:spcPct val="93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>
              <a:solidFill>
                <a:srgbClr val="FFFFFF"/>
              </a:solidFill>
              <a:latin typeface="Arial"/>
              <a:ea typeface=""/>
              <a:cs typeface="Arial Unicode MS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3850294" y="0"/>
            <a:ext cx="2945858" cy="495795"/>
          </a:xfrm>
          <a:prstGeom prst="rect">
            <a:avLst/>
          </a:prstGeom>
          <a:noFill/>
          <a:ln>
            <a:noFill/>
          </a:ln>
        </p:spPr>
        <p:txBody>
          <a:bodyPr vert="horz" wrap="square" lIns="88221" tIns="44111" rIns="88221" bIns="44111" anchor="t" anchorCtr="0" compatLnSpc="1"/>
          <a:lstStyle/>
          <a:p>
            <a:pPr algn="r" defTabSz="433449" hangingPunct="0">
              <a:lnSpc>
                <a:spcPct val="93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25EB64-35C6-4262-AB74-8D0C52AFA01A}" type="datetime1">
              <a:rPr lang="de-AT" sz="1200">
                <a:solidFill>
                  <a:srgbClr val="FFFFFF"/>
                </a:solidFill>
                <a:latin typeface="Arial"/>
                <a:ea typeface=""/>
                <a:cs typeface="Arial Unicode MS"/>
              </a:rPr>
              <a:pPr algn="r" defTabSz="433449" hangingPunct="0">
                <a:lnSpc>
                  <a:spcPct val="93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20.07.2016</a:t>
            </a:fld>
            <a:endParaRPr lang="de-AT" sz="1200">
              <a:solidFill>
                <a:srgbClr val="FFFFFF"/>
              </a:solidFill>
              <a:latin typeface="Arial"/>
              <a:ea typeface=""/>
              <a:cs typeface="Arial Unicode MS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429300"/>
            <a:ext cx="2945858" cy="495795"/>
          </a:xfrm>
          <a:prstGeom prst="rect">
            <a:avLst/>
          </a:prstGeom>
          <a:noFill/>
          <a:ln>
            <a:noFill/>
          </a:ln>
        </p:spPr>
        <p:txBody>
          <a:bodyPr vert="horz" wrap="square" lIns="88221" tIns="44111" rIns="88221" bIns="44111" anchor="b" anchorCtr="0" compatLnSpc="1"/>
          <a:lstStyle/>
          <a:p>
            <a:pPr defTabSz="433449" hangingPunct="0">
              <a:lnSpc>
                <a:spcPct val="93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>
              <a:solidFill>
                <a:srgbClr val="FFFFFF"/>
              </a:solidFill>
              <a:latin typeface="Arial"/>
              <a:ea typeface=""/>
              <a:cs typeface="Arial Unicode M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3850294" y="9429300"/>
            <a:ext cx="2945858" cy="495795"/>
          </a:xfrm>
          <a:prstGeom prst="rect">
            <a:avLst/>
          </a:prstGeom>
          <a:noFill/>
          <a:ln>
            <a:noFill/>
          </a:ln>
        </p:spPr>
        <p:txBody>
          <a:bodyPr vert="horz" wrap="square" lIns="88221" tIns="44111" rIns="88221" bIns="44111" anchor="b" anchorCtr="0" compatLnSpc="1"/>
          <a:lstStyle/>
          <a:p>
            <a:pPr algn="r" defTabSz="433449" hangingPunct="0">
              <a:lnSpc>
                <a:spcPct val="93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D9F25-830F-4DA1-9AF2-CB1D94FE04E8}" type="slidenum">
              <a:rPr/>
              <a:pPr algn="r" defTabSz="433449" hangingPunct="0">
                <a:lnSpc>
                  <a:spcPct val="93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AT" sz="1200">
              <a:solidFill>
                <a:srgbClr val="FFFFFF"/>
              </a:solidFill>
              <a:latin typeface="Arial"/>
              <a:ea typeface="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747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6797676" cy="9926639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3783" tIns="41887" rIns="83783" bIns="41887" anchor="ctr" anchorCtr="0" compatLnSpc="1"/>
          <a:lstStyle/>
          <a:p>
            <a:pPr marL="0" marR="0" lvl="0" indent="0" algn="l" defTabSz="433449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0"/>
            <a:ext cx="6797676" cy="9926639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3783" tIns="41887" rIns="83783" bIns="41887" anchor="ctr" anchorCtr="0" compatLnSpc="1"/>
          <a:lstStyle/>
          <a:p>
            <a:pPr marL="0" marR="0" lvl="0" indent="0" algn="l" defTabSz="433449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54063"/>
            <a:ext cx="5251450" cy="371792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4"/>
          <p:cNvSpPr txBox="1">
            <a:spLocks noGrp="1"/>
          </p:cNvSpPr>
          <p:nvPr>
            <p:ph type="body" sz="quarter" idx="3"/>
          </p:nvPr>
        </p:nvSpPr>
        <p:spPr>
          <a:xfrm>
            <a:off x="679480" y="4714970"/>
            <a:ext cx="5434426" cy="44629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22" cy="492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33449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0193" algn="l"/>
                <a:tab pos="821834" algn="l"/>
                <a:tab pos="1233483" algn="l"/>
                <a:tab pos="1645133" algn="l"/>
                <a:tab pos="2056773" algn="l"/>
                <a:tab pos="2468423" algn="l"/>
                <a:tab pos="2880064" algn="l"/>
                <a:tab pos="3291713" algn="l"/>
                <a:tab pos="3703363" algn="l"/>
                <a:tab pos="4115003" algn="l"/>
                <a:tab pos="4526652" algn="l"/>
                <a:tab pos="4938293" algn="l"/>
                <a:tab pos="5349942" algn="l"/>
                <a:tab pos="5761593" algn="l"/>
                <a:tab pos="6173233" algn="l"/>
                <a:tab pos="6584883" algn="l"/>
                <a:tab pos="6996523" algn="l"/>
                <a:tab pos="7408172" algn="l"/>
                <a:tab pos="7819822" algn="l"/>
                <a:tab pos="8231462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/>
          </a:p>
        </p:txBody>
      </p:sp>
      <p:sp>
        <p:nvSpPr>
          <p:cNvPr id="7" name="Rectangle 6"/>
          <p:cNvSpPr txBox="1">
            <a:spLocks noGrp="1"/>
          </p:cNvSpPr>
          <p:nvPr>
            <p:ph type="dt" idx="1"/>
          </p:nvPr>
        </p:nvSpPr>
        <p:spPr>
          <a:xfrm>
            <a:off x="3847072" y="0"/>
            <a:ext cx="2946322" cy="492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33449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0193" algn="l"/>
                <a:tab pos="821834" algn="l"/>
                <a:tab pos="1233483" algn="l"/>
                <a:tab pos="1645133" algn="l"/>
                <a:tab pos="2056773" algn="l"/>
                <a:tab pos="2468423" algn="l"/>
                <a:tab pos="2880064" algn="l"/>
                <a:tab pos="3291713" algn="l"/>
                <a:tab pos="3703363" algn="l"/>
                <a:tab pos="4115003" algn="l"/>
                <a:tab pos="4526652" algn="l"/>
                <a:tab pos="4938293" algn="l"/>
                <a:tab pos="5349942" algn="l"/>
                <a:tab pos="5761593" algn="l"/>
                <a:tab pos="6173233" algn="l"/>
                <a:tab pos="6584883" algn="l"/>
                <a:tab pos="6996523" algn="l"/>
                <a:tab pos="7408172" algn="l"/>
                <a:tab pos="7819822" algn="l"/>
                <a:tab pos="8231462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4"/>
          </p:nvPr>
        </p:nvSpPr>
        <p:spPr>
          <a:xfrm>
            <a:off x="0" y="9429939"/>
            <a:ext cx="2946322" cy="492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33449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0193" algn="l"/>
                <a:tab pos="821834" algn="l"/>
                <a:tab pos="1233483" algn="l"/>
                <a:tab pos="1645133" algn="l"/>
                <a:tab pos="2056773" algn="l"/>
                <a:tab pos="2468423" algn="l"/>
                <a:tab pos="2880064" algn="l"/>
                <a:tab pos="3291713" algn="l"/>
                <a:tab pos="3703363" algn="l"/>
                <a:tab pos="4115003" algn="l"/>
                <a:tab pos="4526652" algn="l"/>
                <a:tab pos="4938293" algn="l"/>
                <a:tab pos="5349942" algn="l"/>
                <a:tab pos="5761593" algn="l"/>
                <a:tab pos="6173233" algn="l"/>
                <a:tab pos="6584883" algn="l"/>
                <a:tab pos="6996523" algn="l"/>
                <a:tab pos="7408172" algn="l"/>
                <a:tab pos="7819822" algn="l"/>
                <a:tab pos="8231462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5"/>
          </p:nvPr>
        </p:nvSpPr>
        <p:spPr>
          <a:xfrm>
            <a:off x="3847072" y="9429939"/>
            <a:ext cx="2946322" cy="492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33449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0193" algn="l"/>
                <a:tab pos="821834" algn="l"/>
                <a:tab pos="1233483" algn="l"/>
                <a:tab pos="1645133" algn="l"/>
                <a:tab pos="2056773" algn="l"/>
                <a:tab pos="2468423" algn="l"/>
                <a:tab pos="2880064" algn="l"/>
                <a:tab pos="3291713" algn="l"/>
                <a:tab pos="3703363" algn="l"/>
                <a:tab pos="4115003" algn="l"/>
                <a:tab pos="4526652" algn="l"/>
                <a:tab pos="4938293" algn="l"/>
                <a:tab pos="5349942" algn="l"/>
                <a:tab pos="5761593" algn="l"/>
                <a:tab pos="6173233" algn="l"/>
                <a:tab pos="6584883" algn="l"/>
                <a:tab pos="6996523" algn="l"/>
                <a:tab pos="7408172" algn="l"/>
                <a:tab pos="7819822" algn="l"/>
                <a:tab pos="8231462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fld id="{6B14F7C9-37CB-431B-BC79-D4B7642C648A}" type="slidenum">
              <a:rPr/>
              <a:pPr lvl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10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6"/>
        <a:ea typeface=""/>
        <a:cs typeface="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191" algn="l"/>
                <a:tab pos="821838" algn="l"/>
                <a:tab pos="1233483" algn="l"/>
                <a:tab pos="1645130" algn="l"/>
                <a:tab pos="2056775" algn="l"/>
                <a:tab pos="2468422" algn="l"/>
                <a:tab pos="2880068" algn="l"/>
                <a:tab pos="3291714" algn="l"/>
                <a:tab pos="3703360" algn="l"/>
                <a:tab pos="4115006" algn="l"/>
                <a:tab pos="4526652" algn="l"/>
                <a:tab pos="4938298" algn="l"/>
                <a:tab pos="5349943" algn="l"/>
                <a:tab pos="5761590" algn="l"/>
                <a:tab pos="6173235" algn="l"/>
                <a:tab pos="6584882" algn="l"/>
                <a:tab pos="6996527" algn="l"/>
                <a:tab pos="7408174" algn="l"/>
                <a:tab pos="7819820" algn="l"/>
                <a:tab pos="8231466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410191" algn="l"/>
                <a:tab pos="821838" algn="l"/>
                <a:tab pos="1233483" algn="l"/>
                <a:tab pos="1645130" algn="l"/>
                <a:tab pos="2056775" algn="l"/>
                <a:tab pos="2468422" algn="l"/>
                <a:tab pos="2880068" algn="l"/>
                <a:tab pos="3291714" algn="l"/>
                <a:tab pos="3703360" algn="l"/>
                <a:tab pos="4115006" algn="l"/>
                <a:tab pos="4526652" algn="l"/>
                <a:tab pos="4938298" algn="l"/>
                <a:tab pos="5349943" algn="l"/>
                <a:tab pos="5761590" algn="l"/>
                <a:tab pos="6173235" algn="l"/>
                <a:tab pos="6584882" algn="l"/>
                <a:tab pos="6996527" algn="l"/>
                <a:tab pos="7408174" algn="l"/>
                <a:tab pos="7819820" algn="l"/>
                <a:tab pos="8231466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410191" algn="l"/>
                <a:tab pos="821838" algn="l"/>
                <a:tab pos="1233483" algn="l"/>
                <a:tab pos="1645130" algn="l"/>
                <a:tab pos="2056775" algn="l"/>
                <a:tab pos="2468422" algn="l"/>
                <a:tab pos="2880068" algn="l"/>
                <a:tab pos="3291714" algn="l"/>
                <a:tab pos="3703360" algn="l"/>
                <a:tab pos="4115006" algn="l"/>
                <a:tab pos="4526652" algn="l"/>
                <a:tab pos="4938298" algn="l"/>
                <a:tab pos="5349943" algn="l"/>
                <a:tab pos="5761590" algn="l"/>
                <a:tab pos="6173235" algn="l"/>
                <a:tab pos="6584882" algn="l"/>
                <a:tab pos="6996527" algn="l"/>
                <a:tab pos="7408174" algn="l"/>
                <a:tab pos="7819820" algn="l"/>
                <a:tab pos="8231466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410191" algn="l"/>
                <a:tab pos="821838" algn="l"/>
                <a:tab pos="1233483" algn="l"/>
                <a:tab pos="1645130" algn="l"/>
                <a:tab pos="2056775" algn="l"/>
                <a:tab pos="2468422" algn="l"/>
                <a:tab pos="2880068" algn="l"/>
                <a:tab pos="3291714" algn="l"/>
                <a:tab pos="3703360" algn="l"/>
                <a:tab pos="4115006" algn="l"/>
                <a:tab pos="4526652" algn="l"/>
                <a:tab pos="4938298" algn="l"/>
                <a:tab pos="5349943" algn="l"/>
                <a:tab pos="5761590" algn="l"/>
                <a:tab pos="6173235" algn="l"/>
                <a:tab pos="6584882" algn="l"/>
                <a:tab pos="6996527" algn="l"/>
                <a:tab pos="7408174" algn="l"/>
                <a:tab pos="7819820" algn="l"/>
                <a:tab pos="8231466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410191" algn="l"/>
                <a:tab pos="821838" algn="l"/>
                <a:tab pos="1233483" algn="l"/>
                <a:tab pos="1645130" algn="l"/>
                <a:tab pos="2056775" algn="l"/>
                <a:tab pos="2468422" algn="l"/>
                <a:tab pos="2880068" algn="l"/>
                <a:tab pos="3291714" algn="l"/>
                <a:tab pos="3703360" algn="l"/>
                <a:tab pos="4115006" algn="l"/>
                <a:tab pos="4526652" algn="l"/>
                <a:tab pos="4938298" algn="l"/>
                <a:tab pos="5349943" algn="l"/>
                <a:tab pos="5761590" algn="l"/>
                <a:tab pos="6173235" algn="l"/>
                <a:tab pos="6584882" algn="l"/>
                <a:tab pos="6996527" algn="l"/>
                <a:tab pos="7408174" algn="l"/>
                <a:tab pos="7819820" algn="l"/>
                <a:tab pos="8231466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04054" indent="-209459" defTabSz="41164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191" algn="l"/>
                <a:tab pos="821838" algn="l"/>
                <a:tab pos="1233483" algn="l"/>
                <a:tab pos="1645130" algn="l"/>
                <a:tab pos="2056775" algn="l"/>
                <a:tab pos="2468422" algn="l"/>
                <a:tab pos="2880068" algn="l"/>
                <a:tab pos="3291714" algn="l"/>
                <a:tab pos="3703360" algn="l"/>
                <a:tab pos="4115006" algn="l"/>
                <a:tab pos="4526652" algn="l"/>
                <a:tab pos="4938298" algn="l"/>
                <a:tab pos="5349943" algn="l"/>
                <a:tab pos="5761590" algn="l"/>
                <a:tab pos="6173235" algn="l"/>
                <a:tab pos="6584882" algn="l"/>
                <a:tab pos="6996527" algn="l"/>
                <a:tab pos="7408174" algn="l"/>
                <a:tab pos="7819820" algn="l"/>
                <a:tab pos="8231466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22972" indent="-209459" defTabSz="41164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191" algn="l"/>
                <a:tab pos="821838" algn="l"/>
                <a:tab pos="1233483" algn="l"/>
                <a:tab pos="1645130" algn="l"/>
                <a:tab pos="2056775" algn="l"/>
                <a:tab pos="2468422" algn="l"/>
                <a:tab pos="2880068" algn="l"/>
                <a:tab pos="3291714" algn="l"/>
                <a:tab pos="3703360" algn="l"/>
                <a:tab pos="4115006" algn="l"/>
                <a:tab pos="4526652" algn="l"/>
                <a:tab pos="4938298" algn="l"/>
                <a:tab pos="5349943" algn="l"/>
                <a:tab pos="5761590" algn="l"/>
                <a:tab pos="6173235" algn="l"/>
                <a:tab pos="6584882" algn="l"/>
                <a:tab pos="6996527" algn="l"/>
                <a:tab pos="7408174" algn="l"/>
                <a:tab pos="7819820" algn="l"/>
                <a:tab pos="8231466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41891" indent="-209459" defTabSz="41164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191" algn="l"/>
                <a:tab pos="821838" algn="l"/>
                <a:tab pos="1233483" algn="l"/>
                <a:tab pos="1645130" algn="l"/>
                <a:tab pos="2056775" algn="l"/>
                <a:tab pos="2468422" algn="l"/>
                <a:tab pos="2880068" algn="l"/>
                <a:tab pos="3291714" algn="l"/>
                <a:tab pos="3703360" algn="l"/>
                <a:tab pos="4115006" algn="l"/>
                <a:tab pos="4526652" algn="l"/>
                <a:tab pos="4938298" algn="l"/>
                <a:tab pos="5349943" algn="l"/>
                <a:tab pos="5761590" algn="l"/>
                <a:tab pos="6173235" algn="l"/>
                <a:tab pos="6584882" algn="l"/>
                <a:tab pos="6996527" algn="l"/>
                <a:tab pos="7408174" algn="l"/>
                <a:tab pos="7819820" algn="l"/>
                <a:tab pos="8231466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0811" indent="-209459" defTabSz="41164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0191" algn="l"/>
                <a:tab pos="821838" algn="l"/>
                <a:tab pos="1233483" algn="l"/>
                <a:tab pos="1645130" algn="l"/>
                <a:tab pos="2056775" algn="l"/>
                <a:tab pos="2468422" algn="l"/>
                <a:tab pos="2880068" algn="l"/>
                <a:tab pos="3291714" algn="l"/>
                <a:tab pos="3703360" algn="l"/>
                <a:tab pos="4115006" algn="l"/>
                <a:tab pos="4526652" algn="l"/>
                <a:tab pos="4938298" algn="l"/>
                <a:tab pos="5349943" algn="l"/>
                <a:tab pos="5761590" algn="l"/>
                <a:tab pos="6173235" algn="l"/>
                <a:tab pos="6584882" algn="l"/>
                <a:tab pos="6996527" algn="l"/>
                <a:tab pos="7408174" algn="l"/>
                <a:tab pos="7819820" algn="l"/>
                <a:tab pos="8231466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46F91928-2743-4EAB-AC03-99432DAD5155}" type="slidenum">
              <a:rPr lang="de-AT" altLang="de-DE">
                <a:solidFill>
                  <a:srgbClr val="000000"/>
                </a:solidFill>
                <a:latin typeface="Tinos" pitchFamily="16" charset="0"/>
              </a:rPr>
              <a:pPr eaLnBrk="1"/>
              <a:t>1</a:t>
            </a:fld>
            <a:endParaRPr lang="de-AT" altLang="de-DE">
              <a:solidFill>
                <a:srgbClr val="000000"/>
              </a:solidFill>
              <a:latin typeface="Tinos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8350" y="754063"/>
            <a:ext cx="525938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4429" cy="44629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7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0101-B48B-4A17-91C4-8B574E31C06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346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61B43-0B56-4EA5-8012-651980417A2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992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45413" y="1770063"/>
            <a:ext cx="2401887" cy="4984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1770063"/>
            <a:ext cx="7058025" cy="49847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ABC7-86F5-4DFC-86A2-1089BD2F1DB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678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88" y="2349500"/>
            <a:ext cx="9078912" cy="16144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1DFC2-FB1D-4737-A6E7-3A9FC928E54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014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9F41C-49EC-41C3-9C4F-C4654EAA579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439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9235D-C53A-4371-AE31-8ACBABD5AC3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28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70063"/>
            <a:ext cx="472916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6550" y="1770063"/>
            <a:ext cx="473075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503E-5ECD-4395-9125-4EA3289F47C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270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1764-9C49-4140-AEC0-A6E52C66BDD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985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42D9-F0D6-4767-9EF3-0D3E3EAB451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207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DCF3-0C71-4D63-BD92-3F40AD3D237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251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F629-7BFB-4326-AD4B-8A8A729F62D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274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04.03.2014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349A-922D-455F-9FE0-5A9095586D5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76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349500"/>
            <a:ext cx="907891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534988" y="7008813"/>
            <a:ext cx="2487612" cy="395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de-AT">
                <a:latin typeface="Arial" charset="0"/>
              </a:rPr>
              <a:t>04.03.2014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51250" y="7008813"/>
            <a:ext cx="3384550" cy="401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659688" y="7008813"/>
            <a:ext cx="2487612" cy="3952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9AE22255-17E1-4230-B5EC-13C97CDC19EE}" type="slidenum">
              <a:rPr lang="de-AT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de-AT">
              <a:latin typeface="Arial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70063"/>
            <a:ext cx="961231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7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Siebente Gliederungsebene</a:t>
            </a:r>
          </a:p>
          <a:p>
            <a:pPr lvl="4"/>
            <a:r>
              <a:rPr lang="en-GB" altLang="de-DE" smtClean="0"/>
              <a:t>Achte Gliederungsebene</a:t>
            </a:r>
          </a:p>
          <a:p>
            <a:pPr lvl="4"/>
            <a:r>
              <a:rPr lang="en-GB" altLang="de-DE" smtClean="0"/>
              <a:t>Neunte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359224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/>
  <p:txStyles>
    <p:titleStyle>
      <a:lvl1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Calibri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cs typeface="Arial Unicode MS" charset="0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cs typeface="Arial Unicode MS" charset="0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cs typeface="Arial Unicode MS" charset="0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8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renatefriedl@aon.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v-rabnitztal.a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://www.mv-rabnitztal.at/images/2016_Muttertagskonzert/html/defaul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2" Type="http://schemas.openxmlformats.org/officeDocument/2006/relationships/hyperlink" Target="http://www.mv-rabnitztal.at/images/2016_Muttertagskonzert/html/defaul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v-rabnitztal.at/images/2016_Muttertagskonzert/html/default.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v-rabnitztal.at/images/2016_Muttertagskonzert/html/default.htm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v-rabnitztal.at/images/2016_Muttertagskonzert/html/default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v-rabnitztal.at/images/2016_Muttertagskonzert/html/default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v-rabnitztal.at/images/2016_Muttertagskonzert/html/default.html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v-rabnitztal.at/images/2016_Muttertagskonzert/html/default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v-rabnitztal.at/images/2016_Muttertagskonzert/html/default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v-rabnitztal.at/images/2016_Muttertagskonzert/html/default.html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-rabnitztal.at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519783" y="1837209"/>
            <a:ext cx="6192688" cy="2592288"/>
          </a:xfrm>
        </p:spPr>
        <p:txBody>
          <a:bodyPr anchor="ctr"/>
          <a:lstStyle/>
          <a:p>
            <a:pPr lvl="0"/>
            <a:r>
              <a:rPr lang="de-AT" sz="6000" b="1" dirty="0" smtClean="0"/>
              <a:t>IDEEUM</a:t>
            </a:r>
            <a:r>
              <a:rPr lang="de-AT" sz="3600" b="1" dirty="0" smtClean="0"/>
              <a:t> </a:t>
            </a:r>
            <a:br>
              <a:rPr lang="de-AT" sz="3600" b="1" dirty="0" smtClean="0"/>
            </a:br>
            <a:r>
              <a:rPr lang="de-AT" sz="3600" b="1" dirty="0" err="1" smtClean="0"/>
              <a:t>Blas.Musikprojekte.Steiermark</a:t>
            </a:r>
            <a:r>
              <a:rPr lang="de-AT" sz="3600" b="1" dirty="0" smtClean="0"/>
              <a:t/>
            </a:r>
            <a:br>
              <a:rPr lang="de-AT" sz="3600" b="1" dirty="0" smtClean="0"/>
            </a:br>
            <a:r>
              <a:rPr lang="de-AT" sz="3600" b="1" dirty="0" smtClean="0"/>
              <a:t/>
            </a:r>
            <a:br>
              <a:rPr lang="de-AT" sz="3600" b="1" dirty="0" smtClean="0"/>
            </a:br>
            <a:r>
              <a:rPr lang="de-AT" sz="3200" b="1" dirty="0" smtClean="0"/>
              <a:t>Instrumente-Schnupperworkshop für Kinder</a:t>
            </a:r>
            <a:endParaRPr lang="de-AT" sz="3200" b="1" dirty="0"/>
          </a:p>
        </p:txBody>
      </p:sp>
      <p:sp>
        <p:nvSpPr>
          <p:cNvPr id="3" name="Rectangle 1"/>
          <p:cNvSpPr txBox="1">
            <a:spLocks/>
          </p:cNvSpPr>
          <p:nvPr/>
        </p:nvSpPr>
        <p:spPr bwMode="auto">
          <a:xfrm>
            <a:off x="519782" y="5603013"/>
            <a:ext cx="6192689" cy="16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000000"/>
                </a:solidFill>
                <a:latin typeface="+mj-lt"/>
                <a:ea typeface="Arial Unicode MS" pitchFamily="34" charset="-128"/>
                <a:cs typeface="+mj-cs"/>
              </a:defRPr>
            </a:lvl1pPr>
            <a:lvl2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000000"/>
                </a:solidFill>
                <a:latin typeface="Calibri" charset="0"/>
                <a:ea typeface="Arial Unicode MS" pitchFamily="34" charset="-128"/>
                <a:cs typeface="Arial Unicode MS" charset="0"/>
              </a:defRPr>
            </a:lvl2pPr>
            <a:lvl3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000000"/>
                </a:solidFill>
                <a:latin typeface="Calibri" charset="0"/>
                <a:ea typeface="Arial Unicode MS" pitchFamily="34" charset="-128"/>
                <a:cs typeface="Arial Unicode MS" charset="0"/>
              </a:defRPr>
            </a:lvl3pPr>
            <a:lvl4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000000"/>
                </a:solidFill>
                <a:latin typeface="Calibri" charset="0"/>
                <a:ea typeface="Arial Unicode MS" pitchFamily="34" charset="-128"/>
                <a:cs typeface="Arial Unicode MS" charset="0"/>
              </a:defRPr>
            </a:lvl4pPr>
            <a:lvl5pPr algn="l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100">
                <a:solidFill>
                  <a:srgbClr val="000000"/>
                </a:solidFill>
                <a:latin typeface="Calibri" charset="0"/>
                <a:ea typeface="Arial Unicode MS" pitchFamily="34" charset="-128"/>
                <a:cs typeface="Arial Unicode MS" charset="0"/>
              </a:defRPr>
            </a:lvl5pPr>
            <a:lvl6pPr marL="2514600" indent="-228600" algn="l" defTabSz="449263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100"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r>
              <a:rPr lang="de-AT" sz="1800" b="1" kern="0" dirty="0" smtClean="0"/>
              <a:t>Renate Friedl (Obmann-Stellvertreterin)</a:t>
            </a:r>
          </a:p>
          <a:p>
            <a:r>
              <a:rPr lang="de-AT" sz="1800" b="1" kern="0" dirty="0" smtClean="0"/>
              <a:t>Martina </a:t>
            </a:r>
            <a:r>
              <a:rPr lang="de-AT" sz="1800" b="1" kern="0" dirty="0"/>
              <a:t>Haug (Schriftführerin)</a:t>
            </a:r>
          </a:p>
          <a:p>
            <a:endParaRPr lang="de-AT" sz="1800" b="1" kern="0" dirty="0" smtClean="0"/>
          </a:p>
          <a:p>
            <a:r>
              <a:rPr lang="de-AT" sz="1600" b="1" kern="0" dirty="0" smtClean="0"/>
              <a:t>Projektpräsentation, Eggersdorf  18.07.2016</a:t>
            </a:r>
            <a:endParaRPr lang="de-AT" sz="1600" b="1" kern="0" dirty="0"/>
          </a:p>
        </p:txBody>
      </p:sp>
      <p:sp>
        <p:nvSpPr>
          <p:cNvPr id="5" name="Textfeld 4"/>
          <p:cNvSpPr txBox="1"/>
          <p:nvPr/>
        </p:nvSpPr>
        <p:spPr>
          <a:xfrm>
            <a:off x="6568455" y="5617046"/>
            <a:ext cx="412018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126025"/>
                </a:solidFill>
                <a:latin typeface="+mj-lt"/>
              </a:rPr>
              <a:t>Musikverein </a:t>
            </a:r>
            <a:r>
              <a:rPr lang="de-AT" b="1" dirty="0" err="1" smtClean="0">
                <a:solidFill>
                  <a:srgbClr val="126025"/>
                </a:solidFill>
                <a:latin typeface="+mj-lt"/>
              </a:rPr>
              <a:t>Rabnitztal</a:t>
            </a:r>
            <a:r>
              <a:rPr lang="de-AT" b="1" dirty="0" smtClean="0">
                <a:solidFill>
                  <a:srgbClr val="126025"/>
                </a:solidFill>
                <a:latin typeface="+mj-lt"/>
              </a:rPr>
              <a:t>-Eggersdorf</a:t>
            </a:r>
          </a:p>
          <a:p>
            <a:r>
              <a:rPr lang="de-AT" b="1" dirty="0" smtClean="0">
                <a:latin typeface="+mj-lt"/>
              </a:rPr>
              <a:t>Kontaktperson: Renate Friedl (</a:t>
            </a:r>
            <a:r>
              <a:rPr lang="de-AT" b="1" dirty="0" err="1" smtClean="0">
                <a:latin typeface="+mj-lt"/>
              </a:rPr>
              <a:t>Obm</a:t>
            </a:r>
            <a:r>
              <a:rPr lang="de-AT" b="1" dirty="0" smtClean="0">
                <a:latin typeface="+mj-lt"/>
              </a:rPr>
              <a:t>.-</a:t>
            </a:r>
            <a:r>
              <a:rPr lang="de-AT" b="1" dirty="0" err="1" smtClean="0">
                <a:latin typeface="+mj-lt"/>
              </a:rPr>
              <a:t>Stv</a:t>
            </a:r>
            <a:r>
              <a:rPr lang="de-AT" b="1" dirty="0" smtClean="0">
                <a:latin typeface="+mj-lt"/>
              </a:rPr>
              <a:t>.)</a:t>
            </a:r>
          </a:p>
          <a:p>
            <a:pPr defTabSz="273050"/>
            <a:r>
              <a:rPr lang="de-AT" b="1" dirty="0" smtClean="0">
                <a:latin typeface="+mj-lt"/>
              </a:rPr>
              <a:t>Hauptstraße 39</a:t>
            </a:r>
          </a:p>
          <a:p>
            <a:pPr defTabSz="273050"/>
            <a:r>
              <a:rPr lang="de-AT" b="1" dirty="0" smtClean="0">
                <a:latin typeface="+mj-lt"/>
              </a:rPr>
              <a:t>8063 Eggersdorf</a:t>
            </a:r>
          </a:p>
          <a:p>
            <a:pPr defTabSz="273050"/>
            <a:r>
              <a:rPr lang="de-AT" b="1" dirty="0" smtClean="0">
                <a:latin typeface="+mj-lt"/>
              </a:rPr>
              <a:t>E</a:t>
            </a:r>
            <a:r>
              <a:rPr lang="de-AT" dirty="0" smtClean="0">
                <a:latin typeface="+mj-lt"/>
              </a:rPr>
              <a:t> 	</a:t>
            </a:r>
            <a:r>
              <a:rPr lang="de-AT" dirty="0" smtClean="0">
                <a:latin typeface="+mj-lt"/>
                <a:hlinkClick r:id="rId4"/>
              </a:rPr>
              <a:t>renatefriedl@aon.at</a:t>
            </a:r>
            <a:r>
              <a:rPr lang="de-AT" dirty="0" smtClean="0">
                <a:latin typeface="+mj-lt"/>
              </a:rPr>
              <a:t>	</a:t>
            </a:r>
          </a:p>
          <a:p>
            <a:pPr defTabSz="273050"/>
            <a:r>
              <a:rPr lang="de-AT" b="1" dirty="0" smtClean="0">
                <a:latin typeface="+mj-lt"/>
              </a:rPr>
              <a:t>M</a:t>
            </a:r>
            <a:r>
              <a:rPr lang="de-AT" dirty="0" smtClean="0">
                <a:latin typeface="+mj-lt"/>
              </a:rPr>
              <a:t> 	0664 / 16 46 758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064842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167855" y="253033"/>
            <a:ext cx="9520783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Materialien 5 / 6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0215" y="6780500"/>
            <a:ext cx="42484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Plakate mit Instrumentenkategorien</a:t>
            </a:r>
            <a:endParaRPr lang="de-A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1609403"/>
            <a:ext cx="5036895" cy="34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81" y="1609403"/>
            <a:ext cx="5109622" cy="3495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167855" y="253033"/>
            <a:ext cx="9520783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Materialien 6 / 6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0215" y="6780500"/>
            <a:ext cx="42484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Plakate mit Instrumentenkategorien</a:t>
            </a:r>
            <a:endParaRPr lang="de-AT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" y="1617339"/>
            <a:ext cx="5311838" cy="3660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66" y="1644774"/>
            <a:ext cx="5082837" cy="3576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167855" y="253033"/>
            <a:ext cx="9520783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Berichterstattung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0215" y="6301705"/>
            <a:ext cx="4824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Auf unserer Homepage: </a:t>
            </a:r>
            <a:r>
              <a:rPr lang="de-AT" sz="1600" dirty="0" smtClean="0">
                <a:hlinkClick r:id="rId2"/>
              </a:rPr>
              <a:t>www.mv-rabnitztal.at</a:t>
            </a:r>
            <a:endParaRPr lang="de-AT" sz="1600" dirty="0" smtClean="0"/>
          </a:p>
          <a:p>
            <a:r>
              <a:rPr lang="de-AT" sz="1600" dirty="0" smtClean="0"/>
              <a:t>In der Ausgabe des „</a:t>
            </a:r>
            <a:r>
              <a:rPr lang="de-AT" sz="1600" dirty="0" err="1" smtClean="0"/>
              <a:t>Rabnitztalers</a:t>
            </a:r>
            <a:r>
              <a:rPr lang="de-AT" sz="1600" dirty="0" smtClean="0"/>
              <a:t>“</a:t>
            </a:r>
            <a:endParaRPr lang="de-A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07" y="876065"/>
            <a:ext cx="4273674" cy="59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47" y="1693193"/>
            <a:ext cx="5048444" cy="455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807815" y="1621185"/>
            <a:ext cx="1224136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879823" y="3972061"/>
            <a:ext cx="1224136" cy="22807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167855" y="253033"/>
            <a:ext cx="9520783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Begleitende Aktivitäten zur Nachwuchsgewinnung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864599" y="2687985"/>
            <a:ext cx="273630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Auszüge aus dem „</a:t>
            </a:r>
            <a:r>
              <a:rPr lang="de-AT" sz="1600" dirty="0" err="1" smtClean="0"/>
              <a:t>Rabnitztaler</a:t>
            </a:r>
            <a:r>
              <a:rPr lang="de-AT" sz="1600" dirty="0" smtClean="0"/>
              <a:t>“ </a:t>
            </a:r>
          </a:p>
          <a:p>
            <a:r>
              <a:rPr lang="de-AT" sz="1600" dirty="0" smtClean="0"/>
              <a:t>4 x </a:t>
            </a:r>
            <a:r>
              <a:rPr lang="de-AT" sz="1600" dirty="0"/>
              <a:t>pro </a:t>
            </a:r>
            <a:r>
              <a:rPr lang="de-AT" sz="1600" dirty="0" smtClean="0"/>
              <a:t>Jahr erscheinendes </a:t>
            </a:r>
          </a:p>
          <a:p>
            <a:r>
              <a:rPr lang="de-AT" sz="1600" dirty="0" smtClean="0"/>
              <a:t>Medium </a:t>
            </a:r>
            <a:r>
              <a:rPr lang="de-AT" sz="1600" dirty="0"/>
              <a:t>an rd. </a:t>
            </a:r>
            <a:r>
              <a:rPr lang="de-AT" sz="1600" dirty="0" smtClean="0"/>
              <a:t>1500 </a:t>
            </a:r>
            <a:r>
              <a:rPr lang="de-AT" sz="1600" dirty="0"/>
              <a:t>Haushalte</a:t>
            </a:r>
          </a:p>
          <a:p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sz="1600" dirty="0" smtClean="0"/>
              <a:t>Interview mit unseren Jungmusikern, </a:t>
            </a:r>
          </a:p>
          <a:p>
            <a:r>
              <a:rPr lang="de-AT" sz="1600" dirty="0" smtClean="0"/>
              <a:t>Berichterstattung „Kindermusical“</a:t>
            </a:r>
            <a:endParaRPr lang="de-AT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55" y="1045121"/>
            <a:ext cx="2123942" cy="61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51" y="1494581"/>
            <a:ext cx="4006305" cy="564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4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865663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pic>
        <p:nvPicPr>
          <p:cNvPr id="1030" name="Grafik 35" descr="FB-20160507-_23A946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Grafik 36" descr="FB-20160507-_23A947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0"/>
            <a:ext cx="494347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Grafik 37" descr="FB-20160507-_23A9476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02225"/>
            <a:ext cx="5581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Grafik 38" descr="FB-20160507-_23A9485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6500"/>
            <a:ext cx="5581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rafik 39" descr="FB-20160507-_23A9491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50775"/>
            <a:ext cx="5581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40" descr="FB-20160507-_23A9503">
            <a:hlinkClick r:id="rId2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75050"/>
            <a:ext cx="5581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068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4524375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Courier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8591550"/>
            <a:ext cx="1068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Courier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285875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Courier"/>
              </a:rPr>
              <a:t> </a:t>
            </a:r>
            <a:endParaRPr kumimoji="0" lang="de-DE" altLang="de-D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17802225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2152650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25250775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2897505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32699325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 descr="FB-20160507-_23A9339">
            <a:hlinkClick r:id="rId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42" y="1405161"/>
            <a:ext cx="7582147" cy="50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159743" y="6611223"/>
            <a:ext cx="10153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Darbietung „</a:t>
            </a:r>
            <a:r>
              <a:rPr lang="de-AT" sz="1600" dirty="0" err="1" smtClean="0"/>
              <a:t>Dyrene</a:t>
            </a:r>
            <a:r>
              <a:rPr lang="de-AT" sz="1600" dirty="0" smtClean="0"/>
              <a:t> y Afrika“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4551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865663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pic>
        <p:nvPicPr>
          <p:cNvPr id="1032" name="Grafik 33" descr="FB-20160507-_23A945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33" y="1119384"/>
            <a:ext cx="8370734" cy="558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Grafik 35" descr="FB-20160507-_23A9464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Grafik 36" descr="FB-20160507-_23A9473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0"/>
            <a:ext cx="494347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Grafik 37" descr="FB-20160507-_23A9476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02225"/>
            <a:ext cx="5581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Grafik 38" descr="FB-20160507-_23A9485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6500"/>
            <a:ext cx="5581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rafik 39" descr="FB-20160507-_23A9491">
            <a:hlinkClick r:id="rId2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50775"/>
            <a:ext cx="5581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40" descr="FB-20160507-_23A9503">
            <a:hlinkClick r:id="rId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75050"/>
            <a:ext cx="5581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068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4524375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Courier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8591550"/>
            <a:ext cx="1068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Courier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285875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Courier"/>
              </a:rPr>
              <a:t> </a:t>
            </a:r>
            <a:endParaRPr kumimoji="0" lang="de-DE" altLang="de-DE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17802225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2152650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25250775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2897505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32699325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865663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pic>
        <p:nvPicPr>
          <p:cNvPr id="4" name="Grafik 3" descr="FB-20160507-_23A946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35" y="1621185"/>
            <a:ext cx="7512496" cy="462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7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865663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pic>
        <p:nvPicPr>
          <p:cNvPr id="4" name="Grafik 3" descr="FB-20160507-_23A946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11" y="1666086"/>
            <a:ext cx="811408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5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865663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pic>
        <p:nvPicPr>
          <p:cNvPr id="4" name="Grafik 3" descr="FB-20160507-_23A947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99" y="1309687"/>
            <a:ext cx="6072137" cy="5352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1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865663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pic>
        <p:nvPicPr>
          <p:cNvPr id="3" name="Grafik 2" descr="FB-20160507-_23A947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11" y="1614364"/>
            <a:ext cx="8136903" cy="489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1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749458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Projektbeschreibung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735805" y="1549177"/>
            <a:ext cx="972108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704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7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3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3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2860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de-DE" sz="1800" dirty="0"/>
              <a:t>Um den </a:t>
            </a:r>
            <a:r>
              <a:rPr lang="de-DE" sz="1800" dirty="0" smtClean="0"/>
              <a:t>Musikernachwuchs (speziell </a:t>
            </a:r>
            <a:r>
              <a:rPr lang="de-DE" sz="1800" dirty="0"/>
              <a:t>bei den tiefen </a:t>
            </a:r>
            <a:r>
              <a:rPr lang="de-DE" sz="1800" dirty="0" smtClean="0"/>
              <a:t>Blechblasinstrumenten) </a:t>
            </a:r>
            <a:r>
              <a:rPr lang="de-DE" sz="1800" dirty="0"/>
              <a:t>zu fördern, </a:t>
            </a:r>
            <a:r>
              <a:rPr lang="de-DE" sz="1800" dirty="0" smtClean="0"/>
              <a:t>veranstaltete der </a:t>
            </a:r>
            <a:r>
              <a:rPr lang="de-DE" sz="1800" dirty="0"/>
              <a:t>Musikverein </a:t>
            </a:r>
            <a:r>
              <a:rPr lang="de-DE" sz="1800" dirty="0" err="1"/>
              <a:t>Rabnitztal</a:t>
            </a:r>
            <a:r>
              <a:rPr lang="de-DE" sz="1800" dirty="0"/>
              <a:t> </a:t>
            </a:r>
            <a:r>
              <a:rPr lang="de-DE" sz="1800" dirty="0" smtClean="0"/>
              <a:t>einen </a:t>
            </a:r>
            <a:r>
              <a:rPr lang="de-DE" sz="1800" b="1" dirty="0" smtClean="0"/>
              <a:t>"Instrumente-Schnupperworkshop </a:t>
            </a:r>
            <a:r>
              <a:rPr lang="de-DE" sz="1800" b="1" dirty="0"/>
              <a:t>für </a:t>
            </a:r>
            <a:r>
              <a:rPr lang="de-DE" sz="1800" b="1" dirty="0" smtClean="0"/>
              <a:t>Kinder“</a:t>
            </a:r>
            <a:r>
              <a:rPr lang="de-DE" sz="1800" dirty="0" smtClean="0"/>
              <a:t>, wo alle Instrumente vorgestellt wurden. Dies erfolgte </a:t>
            </a:r>
            <a:r>
              <a:rPr lang="de-DE" sz="1800" dirty="0"/>
              <a:t>im Rahmen des diesjährigen </a:t>
            </a:r>
            <a:r>
              <a:rPr lang="de-DE" sz="1800" b="1" dirty="0" err="1" smtClean="0"/>
              <a:t>Muttertagskonzertes</a:t>
            </a:r>
            <a:r>
              <a:rPr lang="de-DE" sz="1800" dirty="0" smtClean="0"/>
              <a:t> am 07.05.2016.</a:t>
            </a:r>
            <a:endParaRPr lang="de-DE" sz="1800" dirty="0"/>
          </a:p>
          <a:p>
            <a:r>
              <a:rPr lang="de-DE" sz="1800" dirty="0" smtClean="0"/>
              <a:t>Durch unser Musikstück </a:t>
            </a:r>
            <a:r>
              <a:rPr lang="de-DE" sz="1800" b="1" dirty="0" smtClean="0"/>
              <a:t>„</a:t>
            </a:r>
            <a:r>
              <a:rPr lang="de-DE" sz="1800" b="1" dirty="0" err="1" smtClean="0"/>
              <a:t>Dyrene</a:t>
            </a:r>
            <a:r>
              <a:rPr lang="de-DE" sz="1800" b="1" dirty="0" smtClean="0"/>
              <a:t> y Afrika“</a:t>
            </a:r>
            <a:r>
              <a:rPr lang="de-DE" sz="1800" dirty="0" smtClean="0"/>
              <a:t> wurde gemeinsam mit dem Chor der Volksschule Eggersdorf eine Geschichte über die einzelnen Tiere in Afrika gesungen (der lustige Text hierzu wurde von unserem Ehrenmitglied und Kabarettist Franz </a:t>
            </a:r>
            <a:r>
              <a:rPr lang="de-DE" sz="1800" dirty="0" err="1" smtClean="0"/>
              <a:t>Gollner</a:t>
            </a:r>
            <a:r>
              <a:rPr lang="de-DE" sz="1800" dirty="0" smtClean="0"/>
              <a:t>, sinngemäß und reimend ins Deutsche übersetzt). </a:t>
            </a:r>
            <a:br>
              <a:rPr lang="de-DE" sz="1800" dirty="0" smtClean="0"/>
            </a:br>
            <a:r>
              <a:rPr lang="de-DE" sz="1800" dirty="0" smtClean="0"/>
              <a:t>Angelehnt an „Peter und der Wolf“ verkörperten die einzelnen Instrumente verschiedene Tierarten </a:t>
            </a:r>
            <a:br>
              <a:rPr lang="de-DE" sz="1800" dirty="0" smtClean="0"/>
            </a:br>
            <a:r>
              <a:rPr lang="de-DE" sz="1800" dirty="0" smtClean="0"/>
              <a:t>(z.B. Posaune = Elefant, Trompete = Löwe…etc.). </a:t>
            </a:r>
          </a:p>
          <a:p>
            <a:r>
              <a:rPr lang="de-DE" sz="1800" dirty="0" smtClean="0"/>
              <a:t>In der Konzertpause und im Anschluss an das Konzert waren im hinteren Bereich des Saales </a:t>
            </a:r>
            <a:r>
              <a:rPr lang="de-DE" sz="1800" b="1" dirty="0" smtClean="0"/>
              <a:t>verschiedene Stationen für die einzelnen Instrumente </a:t>
            </a:r>
            <a:r>
              <a:rPr lang="de-DE" sz="1800" dirty="0" smtClean="0"/>
              <a:t>aufgebaut. An den Wänden hingen Plakate mit den verschiedenen Instrumentenkategorien. </a:t>
            </a:r>
            <a:br>
              <a:rPr lang="de-DE" sz="1800" dirty="0" smtClean="0"/>
            </a:br>
            <a:r>
              <a:rPr lang="de-DE" sz="1800" b="1" dirty="0" smtClean="0"/>
              <a:t>Pro Register waren 2-3 Musiker des Musikvereins</a:t>
            </a:r>
            <a:r>
              <a:rPr lang="de-DE" sz="1800" dirty="0" smtClean="0"/>
              <a:t> eingeteilt sowie auch einige </a:t>
            </a:r>
            <a:r>
              <a:rPr lang="de-DE" sz="1800" b="1" dirty="0" smtClean="0"/>
              <a:t>Musikschullehrer</a:t>
            </a:r>
            <a:r>
              <a:rPr lang="de-DE" sz="1800" dirty="0" smtClean="0"/>
              <a:t> der MS Eggersdorf. Die Kinder konnten vor Ort probieren und wurden über das Instrument aufgeklärt. </a:t>
            </a:r>
          </a:p>
          <a:p>
            <a:r>
              <a:rPr lang="de-DE" sz="1800" dirty="0" smtClean="0"/>
              <a:t>Die Eltern bekamen Folder und wurden darüber informiert, dass der Musikverein auch Leihinstrumente kostenfrei zur Verfügung stellt. </a:t>
            </a:r>
            <a:endParaRPr lang="de-DE" sz="1800" dirty="0"/>
          </a:p>
          <a:p>
            <a:r>
              <a:rPr lang="de-DE" sz="1800" dirty="0" smtClean="0"/>
              <a:t>Durch diesen Workshop konnten einige Kontakte gewonnen werden, und nun gilt es diese in Zusammenarbeit mit der </a:t>
            </a:r>
            <a:r>
              <a:rPr lang="de-DE" sz="1800" b="1" dirty="0" smtClean="0"/>
              <a:t>Musikschule Eggersdorf </a:t>
            </a:r>
            <a:r>
              <a:rPr lang="de-DE" sz="1800" dirty="0" smtClean="0"/>
              <a:t>weiterzubearbeiten, sodass </a:t>
            </a:r>
            <a:r>
              <a:rPr lang="de-DE" sz="1800" dirty="0"/>
              <a:t> </a:t>
            </a:r>
            <a:r>
              <a:rPr lang="de-DE" sz="1800" dirty="0" smtClean="0"/>
              <a:t>das </a:t>
            </a:r>
            <a:r>
              <a:rPr lang="de-DE" sz="1800" dirty="0"/>
              <a:t>Interesse </a:t>
            </a:r>
            <a:r>
              <a:rPr lang="de-DE" sz="1800" dirty="0" smtClean="0"/>
              <a:t>schon </a:t>
            </a:r>
            <a:r>
              <a:rPr lang="de-DE" sz="1800" dirty="0"/>
              <a:t>im Kleinkindalter im Rahmen der musikalischen Früherziehung </a:t>
            </a:r>
            <a:r>
              <a:rPr lang="de-DE" sz="1800" dirty="0" smtClean="0"/>
              <a:t> gefördert wird.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925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865663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pic>
        <p:nvPicPr>
          <p:cNvPr id="3" name="Grafik 2" descr="FB-20160507-_23A949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7" y="1405160"/>
            <a:ext cx="7992887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1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865663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pic>
        <p:nvPicPr>
          <p:cNvPr id="3" name="Grafik 2" descr="FB-20160507-_23A948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7" y="1621185"/>
            <a:ext cx="7776864" cy="524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1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865663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pic>
        <p:nvPicPr>
          <p:cNvPr id="3" name="Grafik 2" descr="FB-20160507-_23A949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11" y="1549178"/>
            <a:ext cx="8496944" cy="4883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1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865663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pic>
        <p:nvPicPr>
          <p:cNvPr id="3" name="Grafik 2" descr="FB-20160507-_23A950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03" y="1559340"/>
            <a:ext cx="8136903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1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239863" y="253033"/>
            <a:ext cx="9448775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Fotodokumentation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99903" y="2917329"/>
            <a:ext cx="80648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/>
              <a:t>Mehr Fotos </a:t>
            </a:r>
            <a:r>
              <a:rPr lang="de-AT" sz="2800" b="1" dirty="0"/>
              <a:t>unter:    </a:t>
            </a:r>
            <a:endParaRPr lang="de-AT" sz="2800" b="1" dirty="0" smtClean="0"/>
          </a:p>
          <a:p>
            <a:pPr algn="ctr"/>
            <a:r>
              <a:rPr lang="de-AT" sz="2800" b="1" dirty="0" smtClean="0">
                <a:hlinkClick r:id="rId2"/>
              </a:rPr>
              <a:t>http</a:t>
            </a:r>
            <a:r>
              <a:rPr lang="de-AT" sz="2800" b="1" dirty="0">
                <a:hlinkClick r:id="rId2"/>
              </a:rPr>
              <a:t>://www.mv-rabnitztal.at</a:t>
            </a:r>
            <a:r>
              <a:rPr lang="de-AT" sz="2800" b="1" dirty="0" smtClean="0">
                <a:hlinkClick r:id="rId2"/>
              </a:rPr>
              <a:t>/</a:t>
            </a:r>
            <a:r>
              <a:rPr lang="de-AT" sz="2800" b="1" dirty="0" smtClean="0"/>
              <a:t> </a:t>
            </a:r>
          </a:p>
          <a:p>
            <a:pPr algn="ctr"/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40452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749458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Ziele des Projektes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735806" y="1765201"/>
            <a:ext cx="995283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704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7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3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3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2860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b="1" kern="0" dirty="0" smtClean="0"/>
              <a:t>Nachwuchs gewinnen (spez. tiefes Blech)</a:t>
            </a:r>
          </a:p>
          <a:p>
            <a:pPr marL="571500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kern="0" dirty="0" smtClean="0"/>
              <a:t>Interesse bei den Kindern wecken</a:t>
            </a:r>
          </a:p>
          <a:p>
            <a:pPr marL="571500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kern="0" dirty="0" smtClean="0"/>
              <a:t>Informieren und Kinder selbst probieren lassen</a:t>
            </a:r>
          </a:p>
          <a:p>
            <a:pPr marL="571500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kern="0" dirty="0" smtClean="0"/>
              <a:t>Kontakt zu Eltern und Kindern aufbauen</a:t>
            </a:r>
          </a:p>
          <a:p>
            <a:pPr marL="571500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kern="0" dirty="0" smtClean="0"/>
              <a:t>Aufklären, dass Leihinstrumente vom MV </a:t>
            </a:r>
            <a:r>
              <a:rPr lang="de-AT" kern="0" dirty="0" err="1" smtClean="0"/>
              <a:t>Rabnitztal</a:t>
            </a:r>
            <a:r>
              <a:rPr lang="de-AT" kern="0" dirty="0" smtClean="0"/>
              <a:t> bei Bedarf zur Verfügung gestellt werden</a:t>
            </a:r>
          </a:p>
          <a:p>
            <a:pPr marL="571500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kern="0" dirty="0" smtClean="0"/>
              <a:t>Als Begleiteffekt: Image des Musikvereines steigern </a:t>
            </a:r>
          </a:p>
        </p:txBody>
      </p:sp>
    </p:spTree>
    <p:extLst>
      <p:ext uri="{BB962C8B-B14F-4D97-AF65-F5344CB8AC3E}">
        <p14:creationId xmlns:p14="http://schemas.microsoft.com/office/powerpoint/2010/main" val="31925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032000" y="253033"/>
            <a:ext cx="7494588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Budget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735806" y="1765201"/>
            <a:ext cx="995283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704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7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3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3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2860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571500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sz="3200" kern="0" dirty="0" smtClean="0"/>
              <a:t>Humanbudget</a:t>
            </a:r>
          </a:p>
          <a:p>
            <a:pPr marL="1485900" lvl="2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sz="2000" kern="0" dirty="0" smtClean="0"/>
              <a:t>Ca. 30 Personen haben beim Instrumente-Workshop mitgearbeitet </a:t>
            </a:r>
            <a:br>
              <a:rPr lang="de-AT" sz="2000" kern="0" dirty="0" smtClean="0"/>
            </a:br>
            <a:r>
              <a:rPr lang="de-AT" sz="2000" kern="0" dirty="0" smtClean="0"/>
              <a:t>(2-3 pro Register)</a:t>
            </a:r>
          </a:p>
          <a:p>
            <a:pPr marL="1485900" lvl="2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sz="2000" kern="0" dirty="0" smtClean="0"/>
              <a:t>Zusätzlich waren auch 3 Musikschullehrer und Frau Petra Waldeck </a:t>
            </a:r>
            <a:br>
              <a:rPr lang="de-AT" sz="2000" kern="0" dirty="0" smtClean="0"/>
            </a:br>
            <a:r>
              <a:rPr lang="de-AT" sz="2000" kern="0" dirty="0" smtClean="0"/>
              <a:t>(musikalische Leiterin der MS Eggersdorf) anwesend</a:t>
            </a:r>
          </a:p>
          <a:p>
            <a:pPr marL="1485900" lvl="2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sz="2000" kern="0" dirty="0" smtClean="0"/>
              <a:t>Der organisatorische Aufwand war sehr gering, da der Workshop bei unserem traditionellen </a:t>
            </a:r>
            <a:r>
              <a:rPr lang="de-AT" sz="2000" kern="0" dirty="0" err="1" smtClean="0"/>
              <a:t>Muttertagskonzert</a:t>
            </a:r>
            <a:r>
              <a:rPr lang="de-AT" sz="2000" kern="0" dirty="0" smtClean="0"/>
              <a:t> durchgeführt wurde</a:t>
            </a:r>
            <a:br>
              <a:rPr lang="de-AT" sz="2000" kern="0" dirty="0" smtClean="0"/>
            </a:br>
            <a:r>
              <a:rPr lang="de-AT" sz="2000" kern="0" dirty="0" smtClean="0"/>
              <a:t>Lediglich die Planung beanspruchte einen Sitzungsabend des Projekteteams.</a:t>
            </a:r>
          </a:p>
          <a:p>
            <a:pPr marL="1485900" lvl="2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endParaRPr lang="de-AT" sz="2000" kern="0" dirty="0" smtClean="0"/>
          </a:p>
          <a:p>
            <a:pPr marL="571500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sz="3200" kern="0" dirty="0" smtClean="0"/>
              <a:t>Monetäres Budget</a:t>
            </a:r>
          </a:p>
          <a:p>
            <a:pPr marL="1485900" lvl="2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sz="2000" kern="0" dirty="0" smtClean="0"/>
              <a:t>Ca. 300 Euro für Plakatdruck (Instrumentenkategorien) und gesonderte Folder</a:t>
            </a:r>
          </a:p>
          <a:p>
            <a:pPr marL="1485900" lvl="2" indent="-571500" algn="l">
              <a:buClr>
                <a:srgbClr val="92D050"/>
              </a:buClr>
              <a:buSzPct val="80000"/>
              <a:buFont typeface="Wingdings" pitchFamily="2"/>
              <a:buChar char=""/>
            </a:pPr>
            <a:r>
              <a:rPr lang="de-AT" sz="2000" kern="0" dirty="0" smtClean="0"/>
              <a:t>Kein Zusatzbudget, da die Werbung  gemeinsam mit den üblichen Werbeaktivitäten zum </a:t>
            </a:r>
            <a:r>
              <a:rPr lang="de-AT" sz="2000" kern="0" dirty="0" err="1" smtClean="0"/>
              <a:t>Muttertagskonzert</a:t>
            </a:r>
            <a:r>
              <a:rPr lang="de-AT" sz="2000" kern="0" dirty="0" smtClean="0"/>
              <a:t> erfolgte. Zudem wurde durch die Lehrer mündlich Werbung dafür in der Volks- und Musikschule Eggersdorf gemacht.</a:t>
            </a:r>
          </a:p>
        </p:txBody>
      </p:sp>
    </p:spTree>
    <p:extLst>
      <p:ext uri="{BB962C8B-B14F-4D97-AF65-F5344CB8AC3E}">
        <p14:creationId xmlns:p14="http://schemas.microsoft.com/office/powerpoint/2010/main" val="31925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239863" y="253033"/>
            <a:ext cx="9448775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Fazit / Resümee</a:t>
            </a:r>
            <a:r>
              <a:rPr lang="de-DE" altLang="de-DE" sz="4400" b="1" dirty="0"/>
              <a:t/>
            </a:r>
            <a:br>
              <a:rPr lang="de-DE" altLang="de-DE" sz="4400" b="1" dirty="0"/>
            </a:br>
            <a:r>
              <a:rPr lang="de-DE" altLang="de-DE" sz="4400" b="1" dirty="0" smtClean="0"/>
              <a:t>Komprimierte Nachbetrachtung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19783" y="1621185"/>
            <a:ext cx="995283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7704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6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7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3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3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2860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7432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2004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657600" indent="0" algn="ctr" defTabSz="449263" rtl="0" fontAlgn="base">
              <a:lnSpc>
                <a:spcPct val="8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42900" lvl="0" indent="-342900" algn="l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AT" sz="2300" kern="0" dirty="0"/>
              <a:t>Wie viele Jugendliche nahmen am Projekt teil</a:t>
            </a:r>
            <a:r>
              <a:rPr lang="de-AT" sz="2300" kern="0" dirty="0" smtClean="0"/>
              <a:t>?</a:t>
            </a:r>
            <a:br>
              <a:rPr lang="de-AT" sz="2300" kern="0" dirty="0" smtClean="0"/>
            </a:br>
            <a:r>
              <a:rPr lang="de-AT" sz="500" kern="0" dirty="0" smtClean="0"/>
              <a:t/>
            </a:r>
            <a:br>
              <a:rPr lang="de-AT" sz="500" kern="0" dirty="0" smtClean="0"/>
            </a:br>
            <a:r>
              <a:rPr lang="de-AT" sz="1800" kern="0" dirty="0" smtClean="0"/>
              <a:t>Beim </a:t>
            </a:r>
            <a:r>
              <a:rPr lang="de-AT" sz="1800" kern="0" dirty="0" err="1" smtClean="0"/>
              <a:t>Muttertagskonzert</a:t>
            </a:r>
            <a:r>
              <a:rPr lang="de-AT" sz="1800" kern="0" dirty="0" smtClean="0"/>
              <a:t> waren rd. 120 Kinder- und Jugendliche anwesend. Der Instrumente-Workshop stieß auf großes Interesse bei Eltern und Kindern.</a:t>
            </a:r>
            <a:endParaRPr lang="de-AT" sz="1800" kern="0" dirty="0"/>
          </a:p>
          <a:p>
            <a:pPr marL="342900" lvl="0" indent="-342900" algn="l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AT" sz="2300" kern="0" dirty="0"/>
              <a:t>Wurden jene Ziele erreicht, die im Projektantrag formuliert wurden</a:t>
            </a:r>
            <a:r>
              <a:rPr lang="de-AT" sz="2300" kern="0" dirty="0" smtClean="0"/>
              <a:t>?</a:t>
            </a:r>
            <a:br>
              <a:rPr lang="de-AT" sz="2300" kern="0" dirty="0" smtClean="0"/>
            </a:br>
            <a:r>
              <a:rPr lang="de-AT" sz="500" kern="0" dirty="0" smtClean="0"/>
              <a:t/>
            </a:r>
            <a:br>
              <a:rPr lang="de-AT" sz="500" kern="0" dirty="0" smtClean="0"/>
            </a:br>
            <a:r>
              <a:rPr lang="de-AT" sz="1800" kern="0" dirty="0" smtClean="0"/>
              <a:t>Durch eine Zusammenarbeit aller und mit relativ geringem Aufwand war der Schnupper-Workshop ein großer Erfolg. Der erste Schritt hierzu ist nun getan, aber der Effekt ist erst nach Jahren sichtbar und es bedarf natürlich einer lfd. Bearbeitung und Nachfassung der Kontakte. </a:t>
            </a:r>
            <a:br>
              <a:rPr lang="de-AT" sz="1800" kern="0" dirty="0" smtClean="0"/>
            </a:br>
            <a:r>
              <a:rPr lang="de-AT" sz="1800" kern="0" dirty="0" smtClean="0"/>
              <a:t>Vor ca. 5 Jahren wurde ein ähnlicher Schnupper-Workshop mit Kindern von uns schon einmal gemacht und heute spielen einige davon bereits im Verein. </a:t>
            </a:r>
            <a:endParaRPr lang="de-AT" sz="1800" kern="0" dirty="0"/>
          </a:p>
          <a:p>
            <a:pPr marL="342900" lvl="0" indent="-342900" algn="l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AT" sz="2300" kern="0" dirty="0" smtClean="0"/>
              <a:t>Was </a:t>
            </a:r>
            <a:r>
              <a:rPr lang="de-AT" sz="2300" kern="0" dirty="0"/>
              <a:t>kann verbessert werden</a:t>
            </a:r>
            <a:r>
              <a:rPr lang="de-AT" sz="2300" kern="0" dirty="0" smtClean="0"/>
              <a:t>?</a:t>
            </a:r>
            <a:br>
              <a:rPr lang="de-AT" sz="2300" kern="0" dirty="0" smtClean="0"/>
            </a:br>
            <a:r>
              <a:rPr lang="de-AT" sz="2300" kern="0" dirty="0" smtClean="0"/>
              <a:t/>
            </a:r>
            <a:br>
              <a:rPr lang="de-AT" sz="2300" kern="0" dirty="0" smtClean="0"/>
            </a:br>
            <a:r>
              <a:rPr lang="de-AT" sz="1800" kern="0" dirty="0" smtClean="0"/>
              <a:t>Künftig könnte man andenken, derartige Workshops auch bei Elternabenden oder bei Vorspielabenden der Musikschule zu machen. </a:t>
            </a:r>
            <a:br>
              <a:rPr lang="de-AT" sz="1800" kern="0" dirty="0" smtClean="0"/>
            </a:br>
            <a:r>
              <a:rPr lang="de-AT" sz="1800" kern="0" dirty="0" smtClean="0"/>
              <a:t>Eine weitere Maßnahme könnte sein, im Rahmen einer Probe einen Tag der offenen Tür zu veranstalten.</a:t>
            </a:r>
            <a:endParaRPr lang="de-AT" sz="1800" kern="0" dirty="0"/>
          </a:p>
          <a:p>
            <a:pPr marL="342900" lvl="0" indent="-342900" algn="l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AT" sz="2300" kern="0" dirty="0" smtClean="0"/>
              <a:t>Welche </a:t>
            </a:r>
            <a:r>
              <a:rPr lang="de-AT" sz="2300" kern="0" dirty="0"/>
              <a:t>Tipps gibt es für andere Vereine, die dieses Projekt umsetzen möchten</a:t>
            </a:r>
            <a:r>
              <a:rPr lang="de-AT" sz="2300" kern="0" dirty="0" smtClean="0"/>
              <a:t>?</a:t>
            </a:r>
            <a:br>
              <a:rPr lang="de-AT" sz="2300" kern="0" dirty="0" smtClean="0"/>
            </a:br>
            <a:r>
              <a:rPr lang="de-AT" sz="1100" kern="0" dirty="0" smtClean="0"/>
              <a:t/>
            </a:r>
            <a:br>
              <a:rPr lang="de-AT" sz="1100" kern="0" dirty="0" smtClean="0"/>
            </a:br>
            <a:r>
              <a:rPr lang="de-AT" sz="1800" kern="0" dirty="0" smtClean="0"/>
              <a:t>Konsequent und langfristig die Ziele verfolgen, einheitlich kommunizieren und interdisziplinär (mit Schulen und Musikschulen) zusammenarbeiten, um einen </a:t>
            </a:r>
            <a:r>
              <a:rPr lang="de-AT" sz="1800" kern="0" dirty="0" err="1" smtClean="0"/>
              <a:t>Multiplikatoreffekt</a:t>
            </a:r>
            <a:r>
              <a:rPr lang="de-AT" sz="1800" kern="0" dirty="0" smtClean="0"/>
              <a:t> zu haben.</a:t>
            </a:r>
          </a:p>
          <a:p>
            <a:pPr lvl="0" algn="l">
              <a:buClr>
                <a:srgbClr val="92D050"/>
              </a:buClr>
            </a:pPr>
            <a:endParaRPr lang="de-AT" sz="2300" kern="0" dirty="0"/>
          </a:p>
          <a:p>
            <a:pPr lvl="0" algn="l">
              <a:buClr>
                <a:srgbClr val="92D050"/>
              </a:buClr>
            </a:pPr>
            <a:r>
              <a:rPr lang="de-AT" sz="2300" kern="0" dirty="0" smtClean="0"/>
              <a:t>.</a:t>
            </a:r>
            <a:endParaRPr lang="de-AT" sz="2300" kern="0" dirty="0"/>
          </a:p>
        </p:txBody>
      </p:sp>
    </p:spTree>
    <p:extLst>
      <p:ext uri="{BB962C8B-B14F-4D97-AF65-F5344CB8AC3E}">
        <p14:creationId xmlns:p14="http://schemas.microsoft.com/office/powerpoint/2010/main" val="1186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167855" y="253033"/>
            <a:ext cx="9520783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Materialien 1 / 6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1751" y="6373713"/>
            <a:ext cx="10153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Song + Text  zu „</a:t>
            </a:r>
            <a:r>
              <a:rPr lang="de-AT" sz="1600" dirty="0" err="1" smtClean="0"/>
              <a:t>Dyrene</a:t>
            </a:r>
            <a:r>
              <a:rPr lang="de-AT" sz="1600" dirty="0" smtClean="0"/>
              <a:t> y Afrika“</a:t>
            </a:r>
            <a:endParaRPr lang="de-AT" sz="1600" dirty="0"/>
          </a:p>
        </p:txBody>
      </p:sp>
      <p:sp>
        <p:nvSpPr>
          <p:cNvPr id="2" name="Rechteck 1"/>
          <p:cNvSpPr/>
          <p:nvPr/>
        </p:nvSpPr>
        <p:spPr>
          <a:xfrm>
            <a:off x="375767" y="1693193"/>
            <a:ext cx="98650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b="1" dirty="0"/>
              <a:t>1</a:t>
            </a:r>
            <a:r>
              <a:rPr lang="de-AT" sz="1400" b="1" dirty="0" smtClean="0"/>
              <a:t>.   Es </a:t>
            </a:r>
            <a:r>
              <a:rPr lang="de-AT" sz="1400" b="1" dirty="0"/>
              <a:t>stellt sich eine Tierschau vor, wir werden sie beschreiben</a:t>
            </a:r>
            <a:r>
              <a:rPr lang="de-AT" sz="1400" b="1" dirty="0" smtClean="0"/>
              <a:t>.  Die </a:t>
            </a:r>
            <a:r>
              <a:rPr lang="de-AT" sz="1400" b="1" dirty="0"/>
              <a:t>Tiere </a:t>
            </a:r>
            <a:r>
              <a:rPr lang="de-AT" sz="1400" b="1" dirty="0" err="1"/>
              <a:t>leb´n</a:t>
            </a:r>
            <a:r>
              <a:rPr lang="de-AT" sz="1400" b="1" dirty="0"/>
              <a:t> in Afrika, nun hört was sie so treiben.</a:t>
            </a:r>
            <a:endParaRPr lang="de-DE" sz="1400" dirty="0"/>
          </a:p>
          <a:p>
            <a:r>
              <a:rPr lang="de-AT" sz="1400" b="1" dirty="0">
                <a:solidFill>
                  <a:srgbClr val="FF0000"/>
                </a:solidFill>
              </a:rPr>
              <a:t>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>
                <a:solidFill>
                  <a:srgbClr val="FF0000"/>
                </a:solidFill>
              </a:rPr>
              <a:t>, 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/>
              <a:t>, </a:t>
            </a:r>
            <a:r>
              <a:rPr lang="de-AT" sz="1400" b="1" dirty="0" smtClean="0"/>
              <a:t>Die </a:t>
            </a:r>
            <a:r>
              <a:rPr lang="de-AT" sz="1400" b="1" dirty="0"/>
              <a:t>Tiere </a:t>
            </a:r>
            <a:r>
              <a:rPr lang="de-AT" sz="1400" b="1" dirty="0" err="1"/>
              <a:t>leb´n</a:t>
            </a:r>
            <a:r>
              <a:rPr lang="de-AT" sz="1400" b="1" dirty="0"/>
              <a:t> in Afrika, nun hört was sie so treiben</a:t>
            </a:r>
            <a:r>
              <a:rPr lang="de-AT" sz="1400" b="1" dirty="0" smtClean="0"/>
              <a:t>.</a:t>
            </a:r>
          </a:p>
          <a:p>
            <a:endParaRPr lang="de-DE" sz="1400" dirty="0"/>
          </a:p>
          <a:p>
            <a:r>
              <a:rPr lang="de-AT" sz="1400" b="1" dirty="0"/>
              <a:t>2</a:t>
            </a:r>
            <a:r>
              <a:rPr lang="de-AT" sz="1400" b="1" dirty="0" smtClean="0"/>
              <a:t>.   Hoch </a:t>
            </a:r>
            <a:r>
              <a:rPr lang="de-AT" sz="1400" b="1" dirty="0"/>
              <a:t>oben in den Bäumen dort, da wachsen die Bananen</a:t>
            </a:r>
            <a:r>
              <a:rPr lang="de-AT" sz="1400" b="1" dirty="0" smtClean="0"/>
              <a:t>.   Dort </a:t>
            </a:r>
            <a:r>
              <a:rPr lang="de-AT" sz="1400" b="1" dirty="0"/>
              <a:t>leben viele Tiere auch, mit eitlen </a:t>
            </a:r>
            <a:r>
              <a:rPr lang="de-AT" sz="1400" b="1" dirty="0" smtClean="0"/>
              <a:t>Pavianen.</a:t>
            </a:r>
            <a:endParaRPr lang="de-DE" sz="1400" dirty="0"/>
          </a:p>
          <a:p>
            <a:r>
              <a:rPr lang="de-AT" sz="1400" b="1" dirty="0">
                <a:solidFill>
                  <a:srgbClr val="FF0000"/>
                </a:solidFill>
              </a:rPr>
              <a:t>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>
                <a:solidFill>
                  <a:srgbClr val="FF0000"/>
                </a:solidFill>
              </a:rPr>
              <a:t>, 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/>
              <a:t>, </a:t>
            </a:r>
            <a:r>
              <a:rPr lang="de-AT" sz="1400" b="1" dirty="0" smtClean="0"/>
              <a:t>Dort </a:t>
            </a:r>
            <a:r>
              <a:rPr lang="de-AT" sz="1400" b="1" dirty="0"/>
              <a:t>leben viele Tiere auch, mit eitlen </a:t>
            </a:r>
            <a:r>
              <a:rPr lang="de-AT" sz="1400" b="1" dirty="0" smtClean="0"/>
              <a:t>Pavianen.</a:t>
            </a:r>
          </a:p>
          <a:p>
            <a:endParaRPr lang="de-DE" sz="1400" dirty="0"/>
          </a:p>
          <a:p>
            <a:r>
              <a:rPr lang="de-AT" sz="1400" b="1" dirty="0"/>
              <a:t>3</a:t>
            </a:r>
            <a:r>
              <a:rPr lang="de-AT" sz="1400" b="1" dirty="0" smtClean="0"/>
              <a:t>.    Die </a:t>
            </a:r>
            <a:r>
              <a:rPr lang="de-AT" sz="1400" b="1" dirty="0"/>
              <a:t>großen Elefanten sind die Feuerwehr im Walde</a:t>
            </a:r>
            <a:r>
              <a:rPr lang="de-AT" sz="1400" b="1" dirty="0" smtClean="0"/>
              <a:t>,      mit </a:t>
            </a:r>
            <a:r>
              <a:rPr lang="de-AT" sz="1400" b="1" dirty="0"/>
              <a:t>ihren Rüsseln löschen sie auch jeden Brand sehr </a:t>
            </a:r>
            <a:r>
              <a:rPr lang="de-AT" sz="1400" b="1" dirty="0" err="1" smtClean="0"/>
              <a:t>balde</a:t>
            </a:r>
            <a:r>
              <a:rPr lang="de-AT" sz="1400" b="1" dirty="0" smtClean="0"/>
              <a:t>.</a:t>
            </a:r>
            <a:endParaRPr lang="de-DE" sz="1400" dirty="0"/>
          </a:p>
          <a:p>
            <a:r>
              <a:rPr lang="de-AT" sz="1400" b="1" dirty="0">
                <a:solidFill>
                  <a:srgbClr val="FF0000"/>
                </a:solidFill>
              </a:rPr>
              <a:t>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>
                <a:solidFill>
                  <a:srgbClr val="FF0000"/>
                </a:solidFill>
              </a:rPr>
              <a:t>, 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>
                <a:solidFill>
                  <a:srgbClr val="FF0000"/>
                </a:solidFill>
              </a:rPr>
              <a:t>, </a:t>
            </a:r>
            <a:r>
              <a:rPr lang="de-AT" sz="1400" b="1" dirty="0" smtClean="0"/>
              <a:t>mit </a:t>
            </a:r>
            <a:r>
              <a:rPr lang="de-AT" sz="1400" b="1" dirty="0"/>
              <a:t>ihren Rüsseln löschen sie auch jeden Brand sehr </a:t>
            </a:r>
            <a:r>
              <a:rPr lang="de-AT" sz="1400" b="1" dirty="0" err="1" smtClean="0"/>
              <a:t>balde</a:t>
            </a:r>
            <a:r>
              <a:rPr lang="de-AT" sz="1400" b="1" dirty="0" smtClean="0"/>
              <a:t>.</a:t>
            </a:r>
          </a:p>
          <a:p>
            <a:endParaRPr lang="de-DE" sz="1400" dirty="0"/>
          </a:p>
          <a:p>
            <a:r>
              <a:rPr lang="de-AT" sz="1400" b="1" dirty="0"/>
              <a:t>4</a:t>
            </a:r>
            <a:r>
              <a:rPr lang="de-AT" sz="1400" b="1" dirty="0" smtClean="0"/>
              <a:t>.    Die </a:t>
            </a:r>
            <a:r>
              <a:rPr lang="de-AT" sz="1400" b="1" dirty="0"/>
              <a:t>Herrscher sind ein Löwenpaar und wohnen nicht im </a:t>
            </a:r>
            <a:r>
              <a:rPr lang="de-AT" sz="1400" b="1" dirty="0" smtClean="0"/>
              <a:t>Käfig.    Die </a:t>
            </a:r>
            <a:r>
              <a:rPr lang="de-AT" sz="1400" b="1" dirty="0"/>
              <a:t>Königin meist hungrig ist, der König wild und </a:t>
            </a:r>
            <a:r>
              <a:rPr lang="de-AT" sz="1400" b="1" dirty="0" smtClean="0"/>
              <a:t>schläfrig.</a:t>
            </a:r>
            <a:endParaRPr lang="de-DE" sz="1400" dirty="0"/>
          </a:p>
          <a:p>
            <a:r>
              <a:rPr lang="de-AT" sz="1400" b="1" dirty="0">
                <a:solidFill>
                  <a:srgbClr val="FF0000"/>
                </a:solidFill>
              </a:rPr>
              <a:t>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>
                <a:solidFill>
                  <a:srgbClr val="FF0000"/>
                </a:solidFill>
              </a:rPr>
              <a:t>, 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>
                <a:solidFill>
                  <a:srgbClr val="FF0000"/>
                </a:solidFill>
              </a:rPr>
              <a:t>, </a:t>
            </a:r>
            <a:r>
              <a:rPr lang="de-AT" sz="1400" b="1" dirty="0" smtClean="0"/>
              <a:t>Die </a:t>
            </a:r>
            <a:r>
              <a:rPr lang="de-AT" sz="1400" b="1" dirty="0"/>
              <a:t>Königin meist hungrig ist, der König wild und </a:t>
            </a:r>
            <a:r>
              <a:rPr lang="de-AT" sz="1400" b="1" dirty="0" smtClean="0"/>
              <a:t>schläfrig.</a:t>
            </a:r>
          </a:p>
          <a:p>
            <a:endParaRPr lang="de-DE" sz="1400" dirty="0"/>
          </a:p>
          <a:p>
            <a:r>
              <a:rPr lang="de-AT" sz="1400" b="1" dirty="0"/>
              <a:t>5</a:t>
            </a:r>
            <a:r>
              <a:rPr lang="de-AT" sz="1400" b="1" dirty="0" smtClean="0"/>
              <a:t>.    Dem </a:t>
            </a:r>
            <a:r>
              <a:rPr lang="de-AT" sz="1400" b="1" dirty="0"/>
              <a:t>Krokodil dem geht es schlecht, nun schon seit vielen Tagen</a:t>
            </a:r>
            <a:r>
              <a:rPr lang="de-AT" sz="1400" b="1" dirty="0" smtClean="0"/>
              <a:t>.   Es </a:t>
            </a:r>
            <a:r>
              <a:rPr lang="de-AT" sz="1400" b="1" dirty="0"/>
              <a:t>fraß den alten Geier und der drückt ihm nun im Magen.</a:t>
            </a:r>
            <a:endParaRPr lang="de-DE" sz="1400" dirty="0"/>
          </a:p>
          <a:p>
            <a:r>
              <a:rPr lang="de-AT" sz="1400" b="1" dirty="0">
                <a:solidFill>
                  <a:srgbClr val="FF0000"/>
                </a:solidFill>
              </a:rPr>
              <a:t>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>
                <a:solidFill>
                  <a:srgbClr val="FF0000"/>
                </a:solidFill>
              </a:rPr>
              <a:t>, 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/>
              <a:t>, </a:t>
            </a:r>
            <a:r>
              <a:rPr lang="de-AT" sz="1400" b="1" dirty="0" smtClean="0"/>
              <a:t> Es </a:t>
            </a:r>
            <a:r>
              <a:rPr lang="de-AT" sz="1400" b="1" dirty="0"/>
              <a:t>fraß den alten Geier und der drückt ihm nun im Magen</a:t>
            </a:r>
            <a:r>
              <a:rPr lang="de-AT" sz="1400" b="1" dirty="0" smtClean="0"/>
              <a:t>.</a:t>
            </a:r>
          </a:p>
          <a:p>
            <a:endParaRPr lang="de-DE" sz="1400" dirty="0"/>
          </a:p>
          <a:p>
            <a:r>
              <a:rPr lang="de-AT" sz="1400" b="1" dirty="0"/>
              <a:t>6</a:t>
            </a:r>
            <a:r>
              <a:rPr lang="de-AT" sz="1400" b="1" dirty="0" smtClean="0"/>
              <a:t>.    Der </a:t>
            </a:r>
            <a:r>
              <a:rPr lang="de-AT" sz="1400" b="1" dirty="0"/>
              <a:t>Doktor muss das arme Krokodil nun </a:t>
            </a:r>
            <a:r>
              <a:rPr lang="de-AT" sz="1400" b="1" dirty="0" smtClean="0"/>
              <a:t>operieren.   Und </a:t>
            </a:r>
            <a:r>
              <a:rPr lang="de-AT" sz="1400" b="1" dirty="0"/>
              <a:t>wir, wir müssen ihm dabei nun fleißig assistieren</a:t>
            </a:r>
            <a:endParaRPr lang="de-DE" sz="1400" dirty="0"/>
          </a:p>
          <a:p>
            <a:r>
              <a:rPr lang="de-AT" sz="1400" b="1" dirty="0" smtClean="0">
                <a:solidFill>
                  <a:srgbClr val="FF0000"/>
                </a:solidFill>
              </a:rPr>
              <a:t>Oh </a:t>
            </a:r>
            <a:r>
              <a:rPr lang="de-AT" sz="1400" b="1" dirty="0">
                <a:solidFill>
                  <a:srgbClr val="FF0000"/>
                </a:solidFill>
              </a:rPr>
              <a:t>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>
                <a:solidFill>
                  <a:srgbClr val="FF0000"/>
                </a:solidFill>
              </a:rPr>
              <a:t>, Oh ja, Oh ja, a ha </a:t>
            </a:r>
            <a:r>
              <a:rPr lang="de-AT" sz="1400" b="1" dirty="0" err="1">
                <a:solidFill>
                  <a:srgbClr val="FF0000"/>
                </a:solidFill>
              </a:rPr>
              <a:t>ha</a:t>
            </a:r>
            <a:r>
              <a:rPr lang="de-AT" sz="1400" b="1" dirty="0">
                <a:solidFill>
                  <a:srgbClr val="FF0000"/>
                </a:solidFill>
              </a:rPr>
              <a:t>, </a:t>
            </a:r>
            <a:r>
              <a:rPr lang="de-AT" sz="1400" b="1" dirty="0" smtClean="0">
                <a:solidFill>
                  <a:srgbClr val="FF0000"/>
                </a:solidFill>
              </a:rPr>
              <a:t> </a:t>
            </a:r>
            <a:r>
              <a:rPr lang="de-AT" sz="1400" b="1" dirty="0" smtClean="0"/>
              <a:t>Drum </a:t>
            </a:r>
            <a:r>
              <a:rPr lang="de-AT" sz="1400" b="1" dirty="0"/>
              <a:t>ist das Lied zu Ende und </a:t>
            </a:r>
            <a:r>
              <a:rPr lang="de-AT" sz="1400" b="1" dirty="0" smtClean="0"/>
              <a:t>Sie </a:t>
            </a:r>
            <a:r>
              <a:rPr lang="de-AT" sz="1400" b="1" dirty="0"/>
              <a:t>können applaudieren.</a:t>
            </a:r>
            <a:endParaRPr lang="de-DE" sz="1400" dirty="0"/>
          </a:p>
        </p:txBody>
      </p:sp>
      <p:pic>
        <p:nvPicPr>
          <p:cNvPr id="3" name="DyreneiAfri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0543" y="5933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167855" y="253033"/>
            <a:ext cx="9520783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Materialien 2 / 6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1751" y="6712267"/>
            <a:ext cx="53285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Einladung </a:t>
            </a:r>
            <a:r>
              <a:rPr lang="de-AT" sz="1600" dirty="0" err="1" smtClean="0"/>
              <a:t>Muttertagskonzert</a:t>
            </a:r>
            <a:endParaRPr lang="de-AT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59" y="973114"/>
            <a:ext cx="6480720" cy="465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"/>
          <a:stretch/>
        </p:blipFill>
        <p:spPr bwMode="auto">
          <a:xfrm>
            <a:off x="375767" y="2028825"/>
            <a:ext cx="6576349" cy="46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5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167855" y="253033"/>
            <a:ext cx="9520783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Materialien 3 / 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61" y="947852"/>
            <a:ext cx="8090408" cy="57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60215" y="6780500"/>
            <a:ext cx="42484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Folder „Instrumente-Schnuppern“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42575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167855" y="253033"/>
            <a:ext cx="9520783" cy="1367805"/>
          </a:xfrm>
        </p:spPr>
        <p:txBody>
          <a:bodyPr/>
          <a:lstStyle/>
          <a:p>
            <a:pPr algn="ctr"/>
            <a:r>
              <a:rPr lang="de-DE" altLang="de-DE" sz="4400" b="1" dirty="0" smtClean="0"/>
              <a:t>Materialien 4 / 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59" y="1029731"/>
            <a:ext cx="8093532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60215" y="6780500"/>
            <a:ext cx="42484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Folder „Instrumente-Schnuppern“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4590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Benutzerdefiniert</PresentationFormat>
  <Paragraphs>99</Paragraphs>
  <Slides>24</Slides>
  <Notes>1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Larissa-Design</vt:lpstr>
      <vt:lpstr>IDEEUM  Blas.Musikprojekte.Steiermark  Instrumente-Schnupperworkshop für Kinder</vt:lpstr>
      <vt:lpstr>Projektbeschreibung</vt:lpstr>
      <vt:lpstr>Ziele des Projektes</vt:lpstr>
      <vt:lpstr>Budget</vt:lpstr>
      <vt:lpstr>Fazit / Resümee Komprimierte Nachbetrachtung</vt:lpstr>
      <vt:lpstr>Materialien 1 / 6</vt:lpstr>
      <vt:lpstr>Materialien 2 / 6</vt:lpstr>
      <vt:lpstr>Materialien 3 / 6</vt:lpstr>
      <vt:lpstr>Materialien 4 / 6</vt:lpstr>
      <vt:lpstr>Materialien 5 / 6</vt:lpstr>
      <vt:lpstr>Materialien 6 / 6</vt:lpstr>
      <vt:lpstr>Berichterstattung</vt:lpstr>
      <vt:lpstr>Begleitende Aktivitäten zur Nachwuchsgewinnung</vt:lpstr>
      <vt:lpstr>Fotodokumentation</vt:lpstr>
      <vt:lpstr>Fotodokumentation</vt:lpstr>
      <vt:lpstr>Fotodokumentation</vt:lpstr>
      <vt:lpstr>Fotodokumentation</vt:lpstr>
      <vt:lpstr>Fotodokumentation</vt:lpstr>
      <vt:lpstr>Fotodokumentation</vt:lpstr>
      <vt:lpstr>Fotodokumentation</vt:lpstr>
      <vt:lpstr>Fotodokumentation</vt:lpstr>
      <vt:lpstr>Fotodokumentation</vt:lpstr>
      <vt:lpstr>Fotodokumentation</vt:lpstr>
      <vt:lpstr>Fotodokumentation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Riegler, Erich</dc:creator>
  <cp:lastModifiedBy>Haug Martina</cp:lastModifiedBy>
  <cp:revision>199</cp:revision>
  <cp:lastPrinted>2016-07-15T09:42:58Z</cp:lastPrinted>
  <dcterms:created xsi:type="dcterms:W3CDTF">1601-01-01T00:00:00Z</dcterms:created>
  <dcterms:modified xsi:type="dcterms:W3CDTF">2016-07-20T06:04:59Z</dcterms:modified>
</cp:coreProperties>
</file>